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0"/>
  </p:notesMasterIdLst>
  <p:handoutMasterIdLst>
    <p:handoutMasterId r:id="rId51"/>
  </p:handoutMasterIdLst>
  <p:sldIdLst>
    <p:sldId id="268" r:id="rId10"/>
    <p:sldId id="328" r:id="rId11"/>
    <p:sldId id="274" r:id="rId12"/>
    <p:sldId id="341" r:id="rId13"/>
    <p:sldId id="343" r:id="rId14"/>
    <p:sldId id="279" r:id="rId15"/>
    <p:sldId id="280" r:id="rId16"/>
    <p:sldId id="344" r:id="rId17"/>
    <p:sldId id="346" r:id="rId18"/>
    <p:sldId id="350" r:id="rId19"/>
    <p:sldId id="347" r:id="rId20"/>
    <p:sldId id="351" r:id="rId21"/>
    <p:sldId id="284" r:id="rId22"/>
    <p:sldId id="285" r:id="rId23"/>
    <p:sldId id="286" r:id="rId24"/>
    <p:sldId id="367" r:id="rId25"/>
    <p:sldId id="368" r:id="rId26"/>
    <p:sldId id="369" r:id="rId27"/>
    <p:sldId id="370" r:id="rId28"/>
    <p:sldId id="371" r:id="rId29"/>
    <p:sldId id="354" r:id="rId30"/>
    <p:sldId id="355" r:id="rId31"/>
    <p:sldId id="366" r:id="rId32"/>
    <p:sldId id="358" r:id="rId33"/>
    <p:sldId id="359" r:id="rId34"/>
    <p:sldId id="316" r:id="rId35"/>
    <p:sldId id="361" r:id="rId36"/>
    <p:sldId id="362" r:id="rId37"/>
    <p:sldId id="363" r:id="rId38"/>
    <p:sldId id="364" r:id="rId39"/>
    <p:sldId id="365" r:id="rId40"/>
    <p:sldId id="323" r:id="rId41"/>
    <p:sldId id="336" r:id="rId42"/>
    <p:sldId id="271" r:id="rId43"/>
    <p:sldId id="335" r:id="rId44"/>
    <p:sldId id="314" r:id="rId45"/>
    <p:sldId id="288" r:id="rId46"/>
    <p:sldId id="294" r:id="rId47"/>
    <p:sldId id="298" r:id="rId48"/>
    <p:sldId id="299" r:id="rId49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336"/>
    <a:srgbClr val="FFFFFF"/>
    <a:srgbClr val="BAC5E8"/>
    <a:srgbClr val="DDEACE"/>
    <a:srgbClr val="E6D2DE"/>
    <a:srgbClr val="B4EEC3"/>
    <a:srgbClr val="EAD6B8"/>
    <a:srgbClr val="DA8150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6" autoAdjust="0"/>
    <p:restoredTop sz="94754" autoAdjust="0"/>
  </p:normalViewPr>
  <p:slideViewPr>
    <p:cSldViewPr snapToObjects="1">
      <p:cViewPr>
        <p:scale>
          <a:sx n="125" d="100"/>
          <a:sy n="125" d="100"/>
        </p:scale>
        <p:origin x="2118" y="768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20.02.2020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20.02.2020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3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3265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13.png"/><Relationship Id="rId12" Type="http://schemas.openxmlformats.org/officeDocument/2006/relationships/image" Target="../media/image35.png"/><Relationship Id="rId2" Type="http://schemas.openxmlformats.org/officeDocument/2006/relationships/image" Target="../media/image1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34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10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1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13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microsoft.com/office/2007/relationships/hdphoto" Target="../media/hdphoto2.wdp"/><Relationship Id="rId7" Type="http://schemas.openxmlformats.org/officeDocument/2006/relationships/image" Target="../media/image46.png"/><Relationship Id="rId12" Type="http://schemas.openxmlformats.org/officeDocument/2006/relationships/image" Target="../media/image38.png"/><Relationship Id="rId2" Type="http://schemas.openxmlformats.org/officeDocument/2006/relationships/image" Target="../media/image50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35.png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34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microsoft.com/office/2007/relationships/hdphoto" Target="../media/hdphoto4.wdp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945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339653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655790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26" y="2100248"/>
            <a:ext cx="2220791" cy="22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9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895600"/>
            <a:ext cx="11537950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users </a:t>
            </a:r>
            <a:r>
              <a:rPr lang="en-US" dirty="0"/>
              <a:t>are more likely not to verify it.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Therefore </a:t>
            </a:r>
            <a:r>
              <a:rPr lang="en-US" dirty="0"/>
              <a:t>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Early Form Submission Attack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3021311" y="5546562"/>
            <a:ext cx="6143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Inter-dependency between Input and output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331401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82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544965" y="5546562"/>
            <a:ext cx="3095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All modalities of input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427704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30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734104" y="5546562"/>
            <a:ext cx="2720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Low cognitive load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19534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609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867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207101" y="5546562"/>
            <a:ext cx="3774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Low TCB and easy deploy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302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33172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434823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84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4276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ProtectIOn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23850" y="1651975"/>
            <a:ext cx="1524000" cy="1524000"/>
            <a:chOff x="6855619" y="1371600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6855619" y="1371600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7769590" y="1726135"/>
              <a:ext cx="535093" cy="4386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971" y="2213254"/>
              <a:ext cx="609295" cy="60929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824" y="1682058"/>
              <a:ext cx="482693" cy="482693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5378789" y="4562335"/>
            <a:ext cx="1400629" cy="1396262"/>
            <a:chOff x="5378789" y="4562335"/>
            <a:chExt cx="1400629" cy="139626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5378789" y="4562335"/>
              <a:ext cx="1400629" cy="1015541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697509" y="5558487"/>
              <a:ext cx="8483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sz="2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8747"/>
          <a:stretch/>
        </p:blipFill>
        <p:spPr>
          <a:xfrm>
            <a:off x="5697509" y="3062478"/>
            <a:ext cx="609600" cy="97523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956176" y="4522648"/>
            <a:ext cx="3905623" cy="1055228"/>
            <a:chOff x="7956176" y="4522648"/>
            <a:chExt cx="3905623" cy="1055228"/>
          </a:xfrm>
        </p:grpSpPr>
        <p:sp>
          <p:nvSpPr>
            <p:cNvPr id="26" name="Rounded Rectangle 25"/>
            <p:cNvSpPr/>
            <p:nvPr/>
          </p:nvSpPr>
          <p:spPr>
            <a:xfrm>
              <a:off x="7956176" y="4551643"/>
              <a:ext cx="39056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377" y="4522648"/>
              <a:ext cx="956267" cy="956267"/>
            </a:xfrm>
            <a:prstGeom prst="rect">
              <a:avLst/>
            </a:prstGeom>
          </p:spPr>
        </p:pic>
      </p:grpSp>
      <p:cxnSp>
        <p:nvCxnSpPr>
          <p:cNvPr id="28" name="Straight Arrow Connector 27"/>
          <p:cNvCxnSpPr>
            <a:stCxn id="26" idx="1"/>
            <a:endCxn id="16" idx="3"/>
          </p:cNvCxnSpPr>
          <p:nvPr/>
        </p:nvCxnSpPr>
        <p:spPr>
          <a:xfrm flipH="1">
            <a:off x="6779418" y="5064760"/>
            <a:ext cx="1176758" cy="534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9" y="2839189"/>
            <a:ext cx="624145" cy="6241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6115436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2579126" y="4594063"/>
            <a:ext cx="1314080" cy="1228906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5834404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960019" y="5045780"/>
            <a:ext cx="1382461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12" y="1703402"/>
            <a:ext cx="964794" cy="9647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1" y="702160"/>
            <a:ext cx="773400" cy="77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39" y="1626782"/>
            <a:ext cx="624145" cy="62414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274972" y="3479532"/>
            <a:ext cx="1524000" cy="1524000"/>
            <a:chOff x="9751219" y="2807638"/>
            <a:chExt cx="1524000" cy="1524000"/>
          </a:xfrm>
        </p:grpSpPr>
        <p:sp>
          <p:nvSpPr>
            <p:cNvPr id="51" name="Oval 50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5185466" y="5942687"/>
            <a:ext cx="598602" cy="598602"/>
            <a:chOff x="5185466" y="5942687"/>
            <a:chExt cx="598602" cy="59860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839" y="5965059"/>
              <a:ext cx="576229" cy="57622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5466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5865037" y="5942687"/>
            <a:ext cx="598602" cy="598602"/>
            <a:chOff x="5865037" y="5942687"/>
            <a:chExt cx="598602" cy="598602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462" y="5958597"/>
              <a:ext cx="582691" cy="58269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5037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616163" y="5942687"/>
            <a:ext cx="598602" cy="598602"/>
            <a:chOff x="6616163" y="5942687"/>
            <a:chExt cx="598602" cy="598602"/>
          </a:xfrm>
        </p:grpSpPr>
        <p:pic>
          <p:nvPicPr>
            <p:cNvPr id="1026" name="Picture 2" descr="Image result for qemu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67"/>
            <a:stretch/>
          </p:blipFill>
          <p:spPr bwMode="auto">
            <a:xfrm>
              <a:off x="6621839" y="5955711"/>
              <a:ext cx="592926" cy="58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16163" y="5942687"/>
              <a:ext cx="598602" cy="598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935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62" y="4992911"/>
            <a:ext cx="773400" cy="7734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573939" y="188319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9398" y="297192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559398" y="3559361"/>
            <a:ext cx="3265669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119173" y="6048768"/>
            <a:ext cx="939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action=“/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143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4958119" y="2053852"/>
            <a:ext cx="2609805" cy="257931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13" y="5541889"/>
            <a:ext cx="1143000" cy="11430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35" y="4866522"/>
            <a:ext cx="675367" cy="6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759729" y="3572319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/>
          <a:srcRect l="35542" t="19680" r="35441" b="39379"/>
          <a:stretch/>
        </p:blipFill>
        <p:spPr>
          <a:xfrm>
            <a:off x="3858683" y="5009993"/>
            <a:ext cx="1018563" cy="7385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363010" y="5112402"/>
            <a:ext cx="533701" cy="533701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74" name="Oval 73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951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Input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421" y="4787171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18754" y="477428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8153" y="1938986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398" y="1956488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8153" y="2490543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9398" y="2508045"/>
            <a:ext cx="11480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rate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7286" y="1318233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286" y="3609240"/>
            <a:ext cx="18149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(mg/cc)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34563" y="4159266"/>
            <a:ext cx="18582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(mg/cc)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8153" y="3024628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145" y="304213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888" y="193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1888" y="2484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888" y="30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7779081" y="184933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flipV="1">
            <a:off x="7779081" y="4641387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3"/>
            <a:endCxn id="43" idx="3"/>
          </p:cNvCxnSpPr>
          <p:nvPr/>
        </p:nvCxnSpPr>
        <p:spPr>
          <a:xfrm>
            <a:off x="7868836" y="2004081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25067" y="2062071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311372" y="382194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26837" y="3607112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11372" y="4331525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26837" y="4116691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780" y="374574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71258" y="4245515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2029" y="361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2472" y="4111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19" y="2144384"/>
            <a:ext cx="255037" cy="24281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/>
          <a:srcRect l="35542" t="19680" r="35441" b="39379"/>
          <a:stretch/>
        </p:blipFill>
        <p:spPr>
          <a:xfrm>
            <a:off x="3858683" y="5009993"/>
            <a:ext cx="1018563" cy="73852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329">
            <a:off x="3413392" y="5123706"/>
            <a:ext cx="454437" cy="454437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359971" y="4837807"/>
            <a:ext cx="2655556" cy="1026233"/>
            <a:chOff x="8028403" y="4522648"/>
            <a:chExt cx="2608016" cy="1026233"/>
          </a:xfrm>
        </p:grpSpPr>
        <p:sp>
          <p:nvSpPr>
            <p:cNvPr id="64" name="Rounded Rectangle 63"/>
            <p:cNvSpPr/>
            <p:nvPr/>
          </p:nvSpPr>
          <p:spPr>
            <a:xfrm>
              <a:off x="8028403" y="4522648"/>
              <a:ext cx="2608016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6673711" y="1947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73711" y="2499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3711" y="30396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73852" y="3628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34295" y="41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105" name="Oval 104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80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4864E-7 2.59259E-6 L 0.01094 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181E-6 -2.59259E-6 L 0.0341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887E-7 -4.07407E-6 L -0.01967 0.4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0" grpId="0" animBg="1"/>
      <p:bldP spid="51" grpId="0" animBg="1"/>
      <p:bldP spid="71" grpId="0"/>
      <p:bldP spid="72" grpId="0"/>
      <p:bldP spid="73" grpId="0"/>
      <p:bldP spid="74" grpId="0"/>
      <p:bldP spid="7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2971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326334"/>
            <a:ext cx="12187238" cy="353166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3419" y="2971801"/>
            <a:ext cx="76938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2971801"/>
            <a:ext cx="28932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3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09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29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371470" y="2956974"/>
            <a:ext cx="507328" cy="113307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Trusted path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331" y="2990785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377782" y="2929121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298566" y="3034088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688139" y="3490364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240963" y="4623085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81918" y="4623085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76177" y="4623085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28294" y="462308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5003270" y="3405306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42" y="2430107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661" y="2912198"/>
            <a:ext cx="687334" cy="687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490" y="2004202"/>
            <a:ext cx="1051280" cy="10512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48" y="1838517"/>
            <a:ext cx="1051280" cy="10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121819" y="3296554"/>
            <a:ext cx="16764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Combination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4038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98019" y="4056746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8731" y="4469496"/>
            <a:ext cx="12187238" cy="238850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8219" y="4038600"/>
            <a:ext cx="7380288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731" y="4038600"/>
            <a:ext cx="3121819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Combination</a:t>
            </a:r>
          </a:p>
          <a:p>
            <a:r>
              <a:rPr lang="en-US" dirty="0"/>
              <a:t>How to determine when to engage?</a:t>
            </a:r>
          </a:p>
          <a:p>
            <a:pPr lvl="1"/>
            <a:r>
              <a:rPr lang="en-US" dirty="0"/>
              <a:t>Track pointer</a:t>
            </a:r>
          </a:p>
          <a:p>
            <a:pPr lvl="1"/>
            <a:r>
              <a:rPr lang="en-US" dirty="0"/>
              <a:t>Mouse movement on the overlay</a:t>
            </a:r>
          </a:p>
          <a:p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22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and TCB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353219" y="1627154"/>
            <a:ext cx="4460121" cy="44225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541419" y="689561"/>
            <a:ext cx="1524000" cy="1524000"/>
            <a:chOff x="9751219" y="2807638"/>
            <a:chExt cx="1524000" cy="1524000"/>
          </a:xfrm>
        </p:grpSpPr>
        <p:sp>
          <p:nvSpPr>
            <p:cNvPr id="35" name="Oval 34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139512" y="2381385"/>
            <a:ext cx="1563707" cy="461598"/>
            <a:chOff x="5139512" y="2381385"/>
            <a:chExt cx="1563707" cy="4615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381385"/>
              <a:ext cx="461598" cy="461598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749112" y="239801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25.16M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9512" y="2971800"/>
            <a:ext cx="1563707" cy="459330"/>
            <a:chOff x="5139512" y="2971800"/>
            <a:chExt cx="1563707" cy="4593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971800"/>
              <a:ext cx="459330" cy="45933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749112" y="3014513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20.92M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76441" y="3572647"/>
            <a:ext cx="1254138" cy="478654"/>
            <a:chOff x="5076441" y="3572647"/>
            <a:chExt cx="1254138" cy="478654"/>
          </a:xfrm>
        </p:grpSpPr>
        <p:pic>
          <p:nvPicPr>
            <p:cNvPr id="2050" name="Picture 2" descr="Image result for spidermonkey firefox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7" b="6168"/>
            <a:stretch/>
          </p:blipFill>
          <p:spPr bwMode="auto">
            <a:xfrm>
              <a:off x="5076441" y="3572647"/>
              <a:ext cx="546446" cy="47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/>
            <p:cNvSpPr/>
            <p:nvPr/>
          </p:nvSpPr>
          <p:spPr>
            <a:xfrm>
              <a:off x="5825312" y="3623957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2M</a:t>
              </a:r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139513" y="4167418"/>
            <a:ext cx="1280834" cy="459330"/>
            <a:chOff x="5139513" y="4167418"/>
            <a:chExt cx="1280834" cy="459330"/>
          </a:xfrm>
        </p:grpSpPr>
        <p:pic>
          <p:nvPicPr>
            <p:cNvPr id="2052" name="Picture 4" descr="Image result for arch linux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513" y="4167418"/>
              <a:ext cx="459330" cy="45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5825312" y="4212417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71K</a:t>
              </a:r>
              <a:endParaRPr lang="en-US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55301" y="4822916"/>
            <a:ext cx="1393286" cy="467586"/>
            <a:chOff x="5155301" y="4822916"/>
            <a:chExt cx="1393286" cy="4675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301" y="4822916"/>
              <a:ext cx="467586" cy="467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825312" y="4872043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600K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39512" y="5450206"/>
            <a:ext cx="1639907" cy="581028"/>
            <a:chOff x="5139512" y="5450206"/>
            <a:chExt cx="1639907" cy="581028"/>
          </a:xfrm>
        </p:grpSpPr>
        <p:pic>
          <p:nvPicPr>
            <p:cNvPr id="2054" name="Picture 6" descr="Image result for linux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" t="3112" r="1931" b="4059"/>
            <a:stretch/>
          </p:blipFill>
          <p:spPr bwMode="auto">
            <a:xfrm>
              <a:off x="5139512" y="5450206"/>
              <a:ext cx="500886" cy="58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825312" y="555605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36.68M</a:t>
              </a:r>
              <a:endParaRPr lang="en-US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2"/>
          <a:srcRect l="35542" t="19680" r="35441" b="39379"/>
          <a:stretch/>
        </p:blipFill>
        <p:spPr>
          <a:xfrm>
            <a:off x="9675019" y="1921707"/>
            <a:ext cx="805047" cy="58370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9458938" y="2842983"/>
            <a:ext cx="1523561" cy="584561"/>
            <a:chOff x="9458938" y="2842983"/>
            <a:chExt cx="1523561" cy="58456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2842983"/>
              <a:ext cx="584561" cy="584561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10323344" y="2950597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1.9K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456670" y="3505200"/>
            <a:ext cx="1525829" cy="584561"/>
            <a:chOff x="9456670" y="3427544"/>
            <a:chExt cx="1525829" cy="5845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670" y="3427544"/>
              <a:ext cx="584561" cy="584561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0323344" y="3635594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3.5K</a:t>
              </a:r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458938" y="4294507"/>
            <a:ext cx="1523561" cy="582293"/>
            <a:chOff x="9458938" y="4174956"/>
            <a:chExt cx="1523561" cy="5822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4174956"/>
              <a:ext cx="582293" cy="58229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323344" y="4281436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3.5K</a:t>
              </a:r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267428" y="5117068"/>
            <a:ext cx="1779191" cy="369332"/>
            <a:chOff x="9267428" y="5056966"/>
            <a:chExt cx="1779191" cy="369332"/>
          </a:xfrm>
        </p:grpSpPr>
        <p:pic>
          <p:nvPicPr>
            <p:cNvPr id="2056" name="Picture 8" descr="Image result for tinycore linux log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428" y="5073100"/>
              <a:ext cx="967581" cy="33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10323344" y="5056966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121K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</p:spPr>
            <p:txBody>
              <a:bodyPr/>
              <a:lstStyle/>
              <a:p>
                <a:r>
                  <a:rPr lang="en-US" dirty="0" smtClean="0"/>
                  <a:t>Display latency: 21.67 </a:t>
                </a:r>
                <a:r>
                  <a:rPr lang="en-US" dirty="0" err="1" smtClean="0"/>
                  <a:t>ms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~46 fps</a:t>
                </a:r>
              </a:p>
              <a:p>
                <a:r>
                  <a:rPr lang="en-US" dirty="0" smtClean="0"/>
                  <a:t>Mouse latency: 250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Keyboard latency: 170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Pointer detection accuracy: 0.997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13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  <a:blipFill>
                <a:blip r:embed="rId3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895165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75" y="1572578"/>
            <a:ext cx="2265044" cy="22650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19" y="1713294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8" y="16002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Backup slides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1: Transaction Confirmation Device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2880" y="4054494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0157" y="4604520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76966" y="42672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992432" y="4052366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076966" y="4776779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992432" y="4561945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10374" y="419100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05086" y="4690769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997623" y="4058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8066" y="45567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07" y="4602227"/>
            <a:ext cx="1234617" cy="1234617"/>
          </a:xfrm>
        </p:spPr>
      </p:pic>
      <p:grpSp>
        <p:nvGrpSpPr>
          <p:cNvPr id="39" name="Group 38"/>
          <p:cNvGrpSpPr/>
          <p:nvPr/>
        </p:nvGrpSpPr>
        <p:grpSpPr>
          <a:xfrm>
            <a:off x="9763126" y="1352801"/>
            <a:ext cx="1153385" cy="1154524"/>
            <a:chOff x="8353048" y="2057400"/>
            <a:chExt cx="2532507" cy="253500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2057400"/>
              <a:ext cx="1153385" cy="11533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6" y="2057401"/>
              <a:ext cx="1148348" cy="114834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3439022"/>
              <a:ext cx="1153385" cy="115338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7" y="3438144"/>
              <a:ext cx="1148348" cy="1148348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5" y="2903683"/>
            <a:ext cx="1236091" cy="1236091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45788" y="1369445"/>
            <a:ext cx="2605231" cy="5162551"/>
            <a:chOff x="6025063" y="1369445"/>
            <a:chExt cx="2605231" cy="5162551"/>
          </a:xfrm>
        </p:grpSpPr>
        <p:pic>
          <p:nvPicPr>
            <p:cNvPr id="55" name="Picture 4" descr="Image result for transaction confirmation devic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063" y="1369445"/>
              <a:ext cx="2605231" cy="516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71838" y="3982430"/>
              <a:ext cx="2023311" cy="161582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Android Protected Confirmation</a:t>
              </a:r>
            </a:p>
            <a:p>
              <a:pPr lvl="0">
                <a:defRPr/>
              </a:pP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You are going to program </a:t>
              </a: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Heart beat 75 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Insulin 177U</a:t>
              </a: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Basal rate 0.025 U/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Hr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Low level 60 mg/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High level 105 mg/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And </a:t>
              </a: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more </a:t>
              </a: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……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821024" y="1971661"/>
            <a:ext cx="2106229" cy="4048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2: Input Signing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328144" y="2122613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6328144" y="3375231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9413" y="1821945"/>
            <a:ext cx="3539206" cy="3824517"/>
            <a:chOff x="627203" y="1821945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627203" y="2018966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6205" y="5082709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2538" y="5069820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21937" y="2234524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3182" y="2252026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21937" y="2786081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182" y="2803583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7723" y="1975720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1070" y="1821945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1070" y="3904778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8347" y="4454804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21937" y="3320166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929" y="3337668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65672" y="22277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65672" y="27800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65672" y="332016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3912865" y="2144869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3912865" y="493692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002620" y="2299619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58851" y="2357609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445156" y="4117484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360622" y="3902650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2445156" y="4627063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360622" y="4412229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78564" y="4041284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73276" y="4541053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65813" y="39087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26256" y="44070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61" y="2227839"/>
            <a:ext cx="583794" cy="5837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7132" y="2820988"/>
            <a:ext cx="263148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Heart beat 75 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1777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</a:t>
            </a:r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</a:t>
            </a:r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</a:t>
            </a:r>
            <a:r>
              <a:rPr lang="en-US" dirty="0" smtClean="0"/>
              <a:t>17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25298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3: Overlay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54" y="5285429"/>
            <a:ext cx="1149760" cy="11497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5291458"/>
            <a:ext cx="1143000" cy="1143000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1500695" y="1308282"/>
            <a:ext cx="3539206" cy="3824517"/>
            <a:chOff x="1259013" y="1971661"/>
            <a:chExt cx="3539206" cy="3824517"/>
          </a:xfrm>
        </p:grpSpPr>
        <p:sp>
          <p:nvSpPr>
            <p:cNvPr id="90" name="Rounded Rectangle 89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06" idx="3"/>
              <a:endCxn id="107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377305" y="130828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3801</TotalTime>
  <Words>1187</Words>
  <Application>Microsoft Office PowerPoint</Application>
  <PresentationFormat>Custom</PresentationFormat>
  <Paragraphs>433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Remote Trusted path</vt:lpstr>
      <vt:lpstr>Solution 1: Transaction Confirmation Device</vt:lpstr>
      <vt:lpstr>Solution 2: Input Signing</vt:lpstr>
      <vt:lpstr>IntegriKey – Display manipulation attack</vt:lpstr>
      <vt:lpstr>Observation 1</vt:lpstr>
      <vt:lpstr>Solution 3: Overlay</vt:lpstr>
      <vt:lpstr>Overlay: Output Manipulation</vt:lpstr>
      <vt:lpstr>Overlay: Output Manipulation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Requirements</vt:lpstr>
      <vt:lpstr>Requirements</vt:lpstr>
      <vt:lpstr>Requirements</vt:lpstr>
      <vt:lpstr>Requirements</vt:lpstr>
      <vt:lpstr>ProtectIOn</vt:lpstr>
      <vt:lpstr>IO Integrity – Overlay Generation</vt:lpstr>
      <vt:lpstr>IO Integrity – Overlay Generation</vt:lpstr>
      <vt:lpstr>IO Integrity – Overlay Generation</vt:lpstr>
      <vt:lpstr>IO Integrity – Input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PowerPoint Presentation</vt:lpstr>
      <vt:lpstr>PowerPoint Presentation</vt:lpstr>
      <vt:lpstr>Prototype View</vt:lpstr>
      <vt:lpstr>Other Trusted Path Solutions</vt:lpstr>
      <vt:lpstr>How to Build a Trusted Path</vt:lpstr>
      <vt:lpstr>Definition: Violation of Input/output Integrity</vt:lpstr>
      <vt:lpstr>Verification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299</cp:revision>
  <cp:lastPrinted>2013-06-08T11:22:51Z</cp:lastPrinted>
  <dcterms:created xsi:type="dcterms:W3CDTF">2019-12-03T10:53:56Z</dcterms:created>
  <dcterms:modified xsi:type="dcterms:W3CDTF">2020-02-20T16:42:26Z</dcterms:modified>
</cp:coreProperties>
</file>